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Montserrat"/>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Nick Cars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7-20T03:37:50.833">
    <p:pos x="6000" y="0"/>
    <p:text>I added a few slides about the data cleaning process incase anyone needed more to talk about. Also presentation guidelines state that we need something about our coding/ data cleaning process that shows jupyter.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d8b14a6fd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d8b14a6fd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rPr>
              <a:t> </a:t>
            </a:r>
            <a:r>
              <a:rPr b="1" lang="en" sz="1200">
                <a:solidFill>
                  <a:srgbClr val="222222"/>
                </a:solidFill>
              </a:rPr>
              <a:t>Medicare Modernization Act</a:t>
            </a:r>
            <a:r>
              <a:rPr lang="en" sz="1200">
                <a:solidFill>
                  <a:srgbClr val="222222"/>
                </a:solidFill>
                <a:highlight>
                  <a:srgbClr val="FFFFFF"/>
                </a:highlight>
              </a:rPr>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d90e580e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d90e580e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d8b14a6fd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d8b14a6fd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Jeff</a:t>
            </a:r>
            <a:endParaRPr/>
          </a:p>
          <a:p>
            <a:pPr indent="0" lvl="0" marL="0" rtl="0" algn="l">
              <a:spcBef>
                <a:spcPts val="0"/>
              </a:spcBef>
              <a:spcAft>
                <a:spcPts val="0"/>
              </a:spcAft>
              <a:buNone/>
            </a:pPr>
            <a:r>
              <a:rPr lang="en"/>
              <a:t>We arranged a bar graph displaying all 50 states (and D.C.) ascending by Household Income, a range of about $43k to $82k. </a:t>
            </a:r>
            <a:r>
              <a:rPr lang="en"/>
              <a:t>Overlaid</a:t>
            </a:r>
            <a:r>
              <a:rPr lang="en"/>
              <a:t> is the Enrollment Percentage in red, a range of about 4.5% to 18%.</a:t>
            </a:r>
            <a:endParaRPr/>
          </a:p>
          <a:p>
            <a:pPr indent="0" lvl="0" marL="0" rtl="0" algn="l">
              <a:spcBef>
                <a:spcPts val="0"/>
              </a:spcBef>
              <a:spcAft>
                <a:spcPts val="0"/>
              </a:spcAft>
              <a:buNone/>
            </a:pPr>
            <a:r>
              <a:rPr lang="en"/>
              <a:t>State Median Household Income - $61,372</a:t>
            </a:r>
            <a:endParaRPr/>
          </a:p>
          <a:p>
            <a:pPr indent="0" lvl="0" marL="0" rtl="0" algn="l">
              <a:spcBef>
                <a:spcPts val="0"/>
              </a:spcBef>
              <a:spcAft>
                <a:spcPts val="0"/>
              </a:spcAft>
              <a:buNone/>
            </a:pPr>
            <a:r>
              <a:rPr lang="en"/>
              <a:t>State Avg. Enrollment - 13.5%</a:t>
            </a:r>
            <a:endParaRPr/>
          </a:p>
          <a:p>
            <a:pPr indent="0" lvl="0" marL="0" rtl="0" algn="l">
              <a:spcBef>
                <a:spcPts val="0"/>
              </a:spcBef>
              <a:spcAft>
                <a:spcPts val="0"/>
              </a:spcAft>
              <a:buNone/>
            </a:pPr>
            <a:r>
              <a:rPr lang="en"/>
              <a:t>Answering the question “Who?”, with regards to income, everybody.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d8b14a6fd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d8b14a6fd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ed6f76d2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ed6f76d2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d8b14a6fd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d8b14a6fd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ed6f76d2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ed6f76d2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d8b14a6f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d8b14a6f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d8b14a6fd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d8b14a6fd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d8b14a6fd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d8b14a6fd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d8b14a6fd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d8b14a6fd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ed6f76d25_6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ed6f76d25_6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d8b14a6f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d8b14a6f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 </a:t>
            </a:r>
            <a:endParaRPr/>
          </a:p>
          <a:p>
            <a:pPr indent="0" lvl="0" marL="0" rtl="0" algn="l">
              <a:spcBef>
                <a:spcPts val="0"/>
              </a:spcBef>
              <a:spcAft>
                <a:spcPts val="0"/>
              </a:spcAft>
              <a:buNone/>
            </a:pPr>
            <a:r>
              <a:rPr lang="en"/>
              <a:t>Where do Medicare Advantage members live? - </a:t>
            </a:r>
            <a:endParaRPr/>
          </a:p>
          <a:p>
            <a:pPr indent="0" lvl="0" marL="0" rtl="0" algn="l">
              <a:spcBef>
                <a:spcPts val="0"/>
              </a:spcBef>
              <a:spcAft>
                <a:spcPts val="0"/>
              </a:spcAft>
              <a:buNone/>
            </a:pPr>
            <a:r>
              <a:rPr lang="en"/>
              <a:t>We wanted to look at what percent of a states population is using medicare.</a:t>
            </a:r>
            <a:endParaRPr/>
          </a:p>
          <a:p>
            <a:pPr indent="0" lvl="0" marL="0" rtl="0" algn="l">
              <a:spcBef>
                <a:spcPts val="0"/>
              </a:spcBef>
              <a:spcAft>
                <a:spcPts val="0"/>
              </a:spcAft>
              <a:buNone/>
            </a:pPr>
            <a:r>
              <a:rPr lang="en"/>
              <a:t>To do this we looked at 2017 Census data and Medicare enrollment for the same year. </a:t>
            </a:r>
            <a:endParaRPr/>
          </a:p>
          <a:p>
            <a:pPr indent="0" lvl="0" marL="0" rtl="0" algn="l">
              <a:spcBef>
                <a:spcPts val="0"/>
              </a:spcBef>
              <a:spcAft>
                <a:spcPts val="0"/>
              </a:spcAft>
              <a:buNone/>
            </a:pPr>
            <a:r>
              <a:rPr lang="en"/>
              <a:t> On average the percent of a states population on medicare is 13.48% with a stddev of 2.57%.  There are a few outlier states here, the most significant being Alaska. (explain that Alaska has limited plan options)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d8a795a1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d8a795a1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highlight>
                  <a:srgbClr val="FFFFFF"/>
                </a:highlight>
              </a:rPr>
              <a:t>Here we created a heatmap that shows the density of an areas Medicare usage in 2017.</a:t>
            </a:r>
            <a:endParaRPr sz="1050">
              <a:highlight>
                <a:srgbClr val="FFFFFF"/>
              </a:highlight>
            </a:endParaRPr>
          </a:p>
          <a:p>
            <a:pPr indent="0" lvl="0" marL="0" rtl="0" algn="l">
              <a:spcBef>
                <a:spcPts val="0"/>
              </a:spcBef>
              <a:spcAft>
                <a:spcPts val="0"/>
              </a:spcAft>
              <a:buNone/>
            </a:pPr>
            <a:r>
              <a:rPr lang="en" sz="1050">
                <a:highlight>
                  <a:srgbClr val="FFFFFF"/>
                </a:highlight>
              </a:rPr>
              <a:t>Instead of using state wide stats, we wanted a more granular view, so we looked at things on a county by county level. ( 3129 counties)</a:t>
            </a:r>
            <a:endParaRPr sz="1050">
              <a:highlight>
                <a:srgbClr val="FFFFFF"/>
              </a:highlight>
            </a:endParaRPr>
          </a:p>
          <a:p>
            <a:pPr indent="0" lvl="0" marL="0" rtl="0" algn="l">
              <a:spcBef>
                <a:spcPts val="0"/>
              </a:spcBef>
              <a:spcAft>
                <a:spcPts val="0"/>
              </a:spcAft>
              <a:buNone/>
            </a:pPr>
            <a:r>
              <a:rPr lang="en" sz="1050">
                <a:highlight>
                  <a:srgbClr val="FFFFFF"/>
                </a:highlight>
              </a:rPr>
              <a:t>Every county in the county has a unique identifier called a FIPS (</a:t>
            </a:r>
            <a:r>
              <a:rPr lang="en" sz="1050">
                <a:solidFill>
                  <a:srgbClr val="222222"/>
                </a:solidFill>
                <a:highlight>
                  <a:srgbClr val="FFFFFF"/>
                </a:highlight>
              </a:rPr>
              <a:t> Federal Information Processing Standard)</a:t>
            </a:r>
            <a:r>
              <a:rPr lang="en" sz="1050">
                <a:highlight>
                  <a:srgbClr val="FFFFFF"/>
                </a:highlight>
              </a:rPr>
              <a:t> code. We used converted each FIPS into a Lat&amp;Long coord to be able to make the graph.</a:t>
            </a:r>
            <a:endParaRPr sz="1050">
              <a:highlight>
                <a:srgbClr val="FFFFFF"/>
              </a:highlight>
            </a:endParaRPr>
          </a:p>
          <a:p>
            <a:pPr indent="0" lvl="0" marL="0" rtl="0" algn="l">
              <a:spcBef>
                <a:spcPts val="0"/>
              </a:spcBef>
              <a:spcAft>
                <a:spcPts val="0"/>
              </a:spcAft>
              <a:buNone/>
            </a:pPr>
            <a:r>
              <a:rPr lang="en"/>
              <a:t>From this we can see that Medicare Advantage usage is concentrated mostly in the Eastern US &amp; Midwest.From our research, we know three main private insurance companies account for most of the membership. The largest being Humana which is based in Louisville, KY and that is obviously represented on the map.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d8a795a1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d8a795a1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wanted to look at the largest counties in the country to see if they </a:t>
            </a:r>
            <a:r>
              <a:rPr lang="en"/>
              <a:t>utilize</a:t>
            </a:r>
            <a:r>
              <a:rPr lang="en"/>
              <a:t> medicare more or less than the average.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we have graphed the top 1% most populous counties and their medicare usage.  </a:t>
            </a:r>
            <a:r>
              <a:rPr lang="en"/>
              <a:t> We will touch more on this a bit later-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jpg"/><Relationship Id="rId4" Type="http://schemas.openxmlformats.org/officeDocument/2006/relationships/image" Target="../media/image15.jpg"/><Relationship Id="rId5" Type="http://schemas.openxmlformats.org/officeDocument/2006/relationships/image" Target="../media/image11.jpg"/><Relationship Id="rId6"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rPr lang="en" sz="2400"/>
              <a:t>The </a:t>
            </a:r>
            <a:r>
              <a:rPr b="1" lang="en" sz="2400"/>
              <a:t>Who, What, When and Where </a:t>
            </a:r>
            <a:r>
              <a:rPr lang="en" sz="2400"/>
              <a:t>of Medicare Advantage Utilization?</a:t>
            </a:r>
            <a:endParaRPr/>
          </a:p>
        </p:txBody>
      </p:sp>
      <p:sp>
        <p:nvSpPr>
          <p:cNvPr id="135" name="Google Shape;135;p13"/>
          <p:cNvSpPr txBox="1"/>
          <p:nvPr>
            <p:ph idx="1" type="subTitle"/>
          </p:nvPr>
        </p:nvSpPr>
        <p:spPr>
          <a:xfrm>
            <a:off x="4776850" y="4385825"/>
            <a:ext cx="43224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 Manning, Nick Carson, </a:t>
            </a:r>
            <a:r>
              <a:rPr lang="en"/>
              <a:t>Younes Kassemi, Jeff Sochor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When </a:t>
            </a:r>
            <a:r>
              <a:rPr lang="en"/>
              <a:t>are members enrolling in Medicare Advantage?</a:t>
            </a:r>
            <a:endParaRPr/>
          </a:p>
          <a:p>
            <a:pPr indent="0" lvl="0" marL="0" rtl="0" algn="l">
              <a:spcBef>
                <a:spcPts val="0"/>
              </a:spcBef>
              <a:spcAft>
                <a:spcPts val="0"/>
              </a:spcAft>
              <a:buNone/>
            </a:pPr>
            <a:r>
              <a:t/>
            </a:r>
            <a:endParaRPr/>
          </a:p>
        </p:txBody>
      </p:sp>
      <p:sp>
        <p:nvSpPr>
          <p:cNvPr id="200" name="Google Shape;200;p22"/>
          <p:cNvSpPr txBox="1"/>
          <p:nvPr>
            <p:ph idx="1" type="body"/>
          </p:nvPr>
        </p:nvSpPr>
        <p:spPr>
          <a:xfrm>
            <a:off x="736675" y="1567550"/>
            <a:ext cx="2296200" cy="2911200"/>
          </a:xfrm>
          <a:prstGeom prst="rect">
            <a:avLst/>
          </a:prstGeom>
        </p:spPr>
        <p:txBody>
          <a:bodyPr anchorCtr="0" anchor="t" bIns="91425" lIns="91425" spcFirstLastPara="1" rIns="91425" wrap="square" tIns="91425">
            <a:noAutofit/>
          </a:bodyPr>
          <a:lstStyle/>
          <a:p>
            <a:pPr indent="-317500" lvl="0" marL="457200" rtl="0" algn="l">
              <a:lnSpc>
                <a:spcPct val="135937"/>
              </a:lnSpc>
              <a:spcBef>
                <a:spcPts val="0"/>
              </a:spcBef>
              <a:spcAft>
                <a:spcPts val="0"/>
              </a:spcAft>
              <a:buClr>
                <a:srgbClr val="FFFFFF"/>
              </a:buClr>
              <a:buSzPts val="1400"/>
              <a:buChar char="●"/>
            </a:pPr>
            <a:r>
              <a:rPr lang="en" sz="1400">
                <a:solidFill>
                  <a:srgbClr val="FFFFFF"/>
                </a:solidFill>
              </a:rPr>
              <a:t>Enrollment in Medicare Advantage has nearly doubled over the past decade</a:t>
            </a:r>
            <a:endParaRPr sz="1400">
              <a:solidFill>
                <a:srgbClr val="FFFFFF"/>
              </a:solidFill>
            </a:endParaRPr>
          </a:p>
          <a:p>
            <a:pPr indent="0" lvl="0" marL="457200" rtl="0" algn="l">
              <a:lnSpc>
                <a:spcPct val="135937"/>
              </a:lnSpc>
              <a:spcBef>
                <a:spcPts val="800"/>
              </a:spcBef>
              <a:spcAft>
                <a:spcPts val="0"/>
              </a:spcAft>
              <a:buNone/>
            </a:pPr>
            <a:r>
              <a:t/>
            </a:r>
            <a:endParaRPr sz="1400">
              <a:solidFill>
                <a:srgbClr val="FFFFFF"/>
              </a:solidFill>
            </a:endParaRPr>
          </a:p>
          <a:p>
            <a:pPr indent="-317500" lvl="0" marL="457200" rtl="0" algn="l">
              <a:lnSpc>
                <a:spcPct val="135937"/>
              </a:lnSpc>
              <a:spcBef>
                <a:spcPts val="800"/>
              </a:spcBef>
              <a:spcAft>
                <a:spcPts val="0"/>
              </a:spcAft>
              <a:buClr>
                <a:srgbClr val="FFFFFF"/>
              </a:buClr>
              <a:buSzPts val="1400"/>
              <a:buChar char="●"/>
            </a:pPr>
            <a:r>
              <a:rPr lang="en" sz="1400">
                <a:solidFill>
                  <a:srgbClr val="FFFFFF"/>
                </a:solidFill>
              </a:rPr>
              <a:t>National average: 34%</a:t>
            </a:r>
            <a:endParaRPr sz="1400">
              <a:solidFill>
                <a:srgbClr val="FFFFFF"/>
              </a:solidFill>
            </a:endParaRPr>
          </a:p>
          <a:p>
            <a:pPr indent="0" lvl="0" marL="0" rtl="0" algn="l">
              <a:spcBef>
                <a:spcPts val="8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201" name="Google Shape;20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2" name="Google Shape;202;p22"/>
          <p:cNvPicPr preferRelativeResize="0"/>
          <p:nvPr/>
        </p:nvPicPr>
        <p:blipFill>
          <a:blip r:embed="rId3">
            <a:alphaModFix/>
          </a:blip>
          <a:stretch>
            <a:fillRect/>
          </a:stretch>
        </p:blipFill>
        <p:spPr>
          <a:xfrm>
            <a:off x="3389025" y="1307850"/>
            <a:ext cx="5513200" cy="3675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Medicare enrollment: 2014 - 2018</a:t>
            </a:r>
            <a:endParaRPr/>
          </a:p>
        </p:txBody>
      </p:sp>
      <p:sp>
        <p:nvSpPr>
          <p:cNvPr id="208" name="Google Shape;208;p23"/>
          <p:cNvSpPr txBox="1"/>
          <p:nvPr>
            <p:ph idx="1" type="body"/>
          </p:nvPr>
        </p:nvSpPr>
        <p:spPr>
          <a:xfrm>
            <a:off x="169250" y="16140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1150" lvl="0" marL="457200" rtl="0" algn="l">
              <a:lnSpc>
                <a:spcPct val="100000"/>
              </a:lnSpc>
              <a:spcBef>
                <a:spcPts val="1600"/>
              </a:spcBef>
              <a:spcAft>
                <a:spcPts val="0"/>
              </a:spcAft>
              <a:buSzPts val="1300"/>
              <a:buChar char="●"/>
            </a:pPr>
            <a:r>
              <a:rPr lang="en"/>
              <a:t>‘14  </a:t>
            </a:r>
            <a:r>
              <a:rPr lang="en"/>
              <a:t>Average Medicare Advantage </a:t>
            </a:r>
            <a:endParaRPr/>
          </a:p>
          <a:p>
            <a:pPr indent="0" lvl="0" marL="457200" rtl="0" algn="l">
              <a:lnSpc>
                <a:spcPct val="100000"/>
              </a:lnSpc>
              <a:spcBef>
                <a:spcPts val="0"/>
              </a:spcBef>
              <a:spcAft>
                <a:spcPts val="0"/>
              </a:spcAft>
              <a:buNone/>
            </a:pPr>
            <a:r>
              <a:rPr lang="en"/>
              <a:t>enrollment :  27,531.87</a:t>
            </a:r>
            <a:endParaRPr/>
          </a:p>
          <a:p>
            <a:pPr indent="0" lvl="0" marL="0" rtl="0" algn="l">
              <a:lnSpc>
                <a:spcPct val="100000"/>
              </a:lnSpc>
              <a:spcBef>
                <a:spcPts val="0"/>
              </a:spcBef>
              <a:spcAft>
                <a:spcPts val="0"/>
              </a:spcAft>
              <a:buNone/>
            </a:pPr>
            <a:r>
              <a:t/>
            </a:r>
            <a:endParaRPr/>
          </a:p>
          <a:p>
            <a:pPr indent="-311150" lvl="0" marL="457200" rtl="0" algn="l">
              <a:spcBef>
                <a:spcPts val="0"/>
              </a:spcBef>
              <a:spcAft>
                <a:spcPts val="0"/>
              </a:spcAft>
              <a:buSzPts val="1300"/>
              <a:buChar char="●"/>
            </a:pPr>
            <a:r>
              <a:rPr lang="en"/>
              <a:t> ‘18 Average Medicare Advantage</a:t>
            </a:r>
            <a:endParaRPr/>
          </a:p>
          <a:p>
            <a:pPr indent="0" lvl="0" marL="457200" rtl="0" algn="l">
              <a:spcBef>
                <a:spcPts val="0"/>
              </a:spcBef>
              <a:spcAft>
                <a:spcPts val="0"/>
              </a:spcAft>
              <a:buNone/>
            </a:pPr>
            <a:r>
              <a:rPr lang="en"/>
              <a:t>enrollment: 32,753.77</a:t>
            </a:r>
            <a:endParaRPr/>
          </a:p>
          <a:p>
            <a:pPr indent="0" lvl="0" marL="0" rtl="0" algn="l">
              <a:spcBef>
                <a:spcPts val="0"/>
              </a:spcBef>
              <a:spcAft>
                <a:spcPts val="0"/>
              </a:spcAft>
              <a:buNone/>
            </a:pPr>
            <a:r>
              <a:t/>
            </a:r>
            <a:endParaRPr/>
          </a:p>
          <a:p>
            <a:pPr indent="-311150" lvl="0" marL="457200" rtl="0" algn="l">
              <a:spcBef>
                <a:spcPts val="0"/>
              </a:spcBef>
              <a:spcAft>
                <a:spcPts val="0"/>
              </a:spcAft>
              <a:buSzPts val="1300"/>
              <a:buChar char="●"/>
            </a:pPr>
            <a:r>
              <a:rPr lang="en"/>
              <a:t>+15.94% increase </a:t>
            </a:r>
            <a:endParaRPr/>
          </a:p>
          <a:p>
            <a:pPr indent="-311150" lvl="0" marL="457200" rtl="0" algn="l">
              <a:spcBef>
                <a:spcPts val="1000"/>
              </a:spcBef>
              <a:spcAft>
                <a:spcPts val="0"/>
              </a:spcAft>
              <a:buSzPts val="1300"/>
              <a:buChar char="●"/>
            </a:pPr>
            <a:r>
              <a:rPr lang="en"/>
              <a:t>National Average: 42% by 2028 </a:t>
            </a:r>
            <a:endParaRPr/>
          </a:p>
        </p:txBody>
      </p:sp>
      <p:sp>
        <p:nvSpPr>
          <p:cNvPr id="209" name="Google Shape;20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0" name="Google Shape;210;p23"/>
          <p:cNvPicPr preferRelativeResize="0"/>
          <p:nvPr/>
        </p:nvPicPr>
        <p:blipFill>
          <a:blip r:embed="rId3">
            <a:alphaModFix/>
          </a:blip>
          <a:stretch>
            <a:fillRect/>
          </a:stretch>
        </p:blipFill>
        <p:spPr>
          <a:xfrm>
            <a:off x="3639575" y="1307850"/>
            <a:ext cx="5207600" cy="3245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4"/>
          <p:cNvSpPr txBox="1"/>
          <p:nvPr>
            <p:ph type="title"/>
          </p:nvPr>
        </p:nvSpPr>
        <p:spPr>
          <a:xfrm>
            <a:off x="1244400" y="2875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Who</a:t>
            </a:r>
            <a:r>
              <a:rPr lang="en"/>
              <a:t> is most likely to </a:t>
            </a:r>
            <a:r>
              <a:rPr lang="en"/>
              <a:t>utilize</a:t>
            </a:r>
            <a:r>
              <a:rPr lang="en"/>
              <a:t> Medicare Advantage?</a:t>
            </a:r>
            <a:endParaRPr/>
          </a:p>
          <a:p>
            <a:pPr indent="0" lvl="0" marL="0" rtl="0" algn="l">
              <a:spcBef>
                <a:spcPts val="0"/>
              </a:spcBef>
              <a:spcAft>
                <a:spcPts val="0"/>
              </a:spcAft>
              <a:buNone/>
            </a:pPr>
            <a:r>
              <a:t/>
            </a:r>
            <a:endParaRPr/>
          </a:p>
        </p:txBody>
      </p:sp>
      <p:sp>
        <p:nvSpPr>
          <p:cNvPr id="216" name="Google Shape;216;p24"/>
          <p:cNvSpPr txBox="1"/>
          <p:nvPr>
            <p:ph idx="1" type="body"/>
          </p:nvPr>
        </p:nvSpPr>
        <p:spPr>
          <a:xfrm>
            <a:off x="77475" y="1456625"/>
            <a:ext cx="1904700" cy="344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States arranged by ascending household income (median $61,372)</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17" name="Google Shape;21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8" name="Google Shape;218;p24"/>
          <p:cNvPicPr preferRelativeResize="0"/>
          <p:nvPr/>
        </p:nvPicPr>
        <p:blipFill>
          <a:blip r:embed="rId3">
            <a:alphaModFix/>
          </a:blip>
          <a:stretch>
            <a:fillRect/>
          </a:stretch>
        </p:blipFill>
        <p:spPr>
          <a:xfrm>
            <a:off x="2117125" y="1238525"/>
            <a:ext cx="6904024" cy="37451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Who</a:t>
            </a:r>
            <a:r>
              <a:rPr lang="en"/>
              <a:t> is most likely to utilize Medicare Advantage?</a:t>
            </a:r>
            <a:endParaRPr/>
          </a:p>
        </p:txBody>
      </p:sp>
      <p:sp>
        <p:nvSpPr>
          <p:cNvPr id="224" name="Google Shape;224;p25"/>
          <p:cNvSpPr txBox="1"/>
          <p:nvPr>
            <p:ph idx="1" type="body"/>
          </p:nvPr>
        </p:nvSpPr>
        <p:spPr>
          <a:xfrm>
            <a:off x="5251200" y="1500625"/>
            <a:ext cx="30852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Is a person living in a less populous county more likely to enroll in Medicare Advantage?</a:t>
            </a:r>
            <a:endParaRPr sz="1600"/>
          </a:p>
          <a:p>
            <a:pPr indent="0" lvl="0" marL="457200" rtl="0" algn="l">
              <a:spcBef>
                <a:spcPts val="0"/>
              </a:spcBef>
              <a:spcAft>
                <a:spcPts val="1600"/>
              </a:spcAft>
              <a:buNone/>
            </a:pPr>
            <a:r>
              <a:t/>
            </a:r>
            <a:endParaRPr/>
          </a:p>
        </p:txBody>
      </p:sp>
      <p:sp>
        <p:nvSpPr>
          <p:cNvPr id="225" name="Google Shape;22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6" name="Google Shape;226;p25"/>
          <p:cNvPicPr preferRelativeResize="0"/>
          <p:nvPr/>
        </p:nvPicPr>
        <p:blipFill>
          <a:blip r:embed="rId3">
            <a:alphaModFix/>
          </a:blip>
          <a:stretch>
            <a:fillRect/>
          </a:stretch>
        </p:blipFill>
        <p:spPr>
          <a:xfrm>
            <a:off x="630950" y="1620600"/>
            <a:ext cx="3867300" cy="2578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Who</a:t>
            </a:r>
            <a:r>
              <a:rPr lang="en"/>
              <a:t> is most likely to utilize Medicare Advantage?</a:t>
            </a:r>
            <a:endParaRPr/>
          </a:p>
        </p:txBody>
      </p:sp>
      <p:sp>
        <p:nvSpPr>
          <p:cNvPr id="232" name="Google Shape;23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3" name="Google Shape;233;p26"/>
          <p:cNvPicPr preferRelativeResize="0"/>
          <p:nvPr/>
        </p:nvPicPr>
        <p:blipFill>
          <a:blip r:embed="rId3">
            <a:alphaModFix/>
          </a:blip>
          <a:stretch>
            <a:fillRect/>
          </a:stretch>
        </p:blipFill>
        <p:spPr>
          <a:xfrm>
            <a:off x="2635050" y="1443875"/>
            <a:ext cx="6019030" cy="3530849"/>
          </a:xfrm>
          <a:prstGeom prst="rect">
            <a:avLst/>
          </a:prstGeom>
          <a:noFill/>
          <a:ln>
            <a:noFill/>
          </a:ln>
        </p:spPr>
      </p:pic>
      <p:sp>
        <p:nvSpPr>
          <p:cNvPr id="234" name="Google Shape;234;p26"/>
          <p:cNvSpPr txBox="1"/>
          <p:nvPr/>
        </p:nvSpPr>
        <p:spPr>
          <a:xfrm>
            <a:off x="-364950" y="2192650"/>
            <a:ext cx="3000000" cy="3000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Is the population of a county related to the percent of people enrolled in Medicare Advantage?</a:t>
            </a:r>
            <a:endParaRPr sz="16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Box Plot and T-Test</a:t>
            </a:r>
            <a:endParaRPr/>
          </a:p>
        </p:txBody>
      </p:sp>
      <p:sp>
        <p:nvSpPr>
          <p:cNvPr id="240" name="Google Shape;24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1" name="Google Shape;241;p27"/>
          <p:cNvSpPr txBox="1"/>
          <p:nvPr/>
        </p:nvSpPr>
        <p:spPr>
          <a:xfrm>
            <a:off x="144250" y="13978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chemeClr val="lt1"/>
                </a:solidFill>
                <a:latin typeface="Lato"/>
                <a:ea typeface="Lato"/>
                <a:cs typeface="Lato"/>
                <a:sym typeface="Lato"/>
              </a:rPr>
              <a:t>Results:</a:t>
            </a:r>
            <a:endParaRPr sz="2100">
              <a:solidFill>
                <a:schemeClr val="lt1"/>
              </a:solidFill>
              <a:latin typeface="Lato"/>
              <a:ea typeface="Lato"/>
              <a:cs typeface="Lato"/>
              <a:sym typeface="Lato"/>
            </a:endParaRPr>
          </a:p>
          <a:p>
            <a:pPr indent="0" lvl="0" marL="0" rtl="0" algn="l">
              <a:lnSpc>
                <a:spcPct val="115000"/>
              </a:lnSpc>
              <a:spcBef>
                <a:spcPts val="1600"/>
              </a:spcBef>
              <a:spcAft>
                <a:spcPts val="0"/>
              </a:spcAft>
              <a:buNone/>
            </a:pPr>
            <a:r>
              <a:rPr lang="en">
                <a:solidFill>
                  <a:schemeClr val="lt1"/>
                </a:solidFill>
                <a:latin typeface="Lato"/>
                <a:ea typeface="Lato"/>
                <a:cs typeface="Lato"/>
                <a:sym typeface="Lato"/>
              </a:rPr>
              <a:t>There was a significant difference in the percent Medicare Advantage in the most populous counties when compared to the least populous counties; tstatistic=9.483498664933572, pvalue=9.238829627876864e-21. </a:t>
            </a:r>
            <a:endParaRPr>
              <a:solidFill>
                <a:schemeClr val="lt1"/>
              </a:solidFill>
              <a:latin typeface="Lato"/>
              <a:ea typeface="Lato"/>
              <a:cs typeface="Lato"/>
              <a:sym typeface="Lato"/>
            </a:endParaRPr>
          </a:p>
          <a:p>
            <a:pPr indent="0" lvl="0" marL="0" rtl="0" algn="l">
              <a:lnSpc>
                <a:spcPct val="115000"/>
              </a:lnSpc>
              <a:spcBef>
                <a:spcPts val="0"/>
              </a:spcBef>
              <a:spcAft>
                <a:spcPts val="1600"/>
              </a:spcAft>
              <a:buNone/>
            </a:pPr>
            <a:r>
              <a:t/>
            </a:r>
            <a:endParaRPr sz="1800">
              <a:solidFill>
                <a:schemeClr val="lt1"/>
              </a:solidFill>
              <a:latin typeface="Lato"/>
              <a:ea typeface="Lato"/>
              <a:cs typeface="Lato"/>
              <a:sym typeface="Lato"/>
            </a:endParaRPr>
          </a:p>
        </p:txBody>
      </p:sp>
      <p:pic>
        <p:nvPicPr>
          <p:cNvPr id="242" name="Google Shape;242;p27"/>
          <p:cNvPicPr preferRelativeResize="0"/>
          <p:nvPr/>
        </p:nvPicPr>
        <p:blipFill>
          <a:blip r:embed="rId3">
            <a:alphaModFix/>
          </a:blip>
          <a:stretch>
            <a:fillRect/>
          </a:stretch>
        </p:blipFill>
        <p:spPr>
          <a:xfrm>
            <a:off x="3296650" y="1460250"/>
            <a:ext cx="5694952" cy="28474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8"/>
          <p:cNvSpPr txBox="1"/>
          <p:nvPr>
            <p:ph type="title"/>
          </p:nvPr>
        </p:nvSpPr>
        <p:spPr>
          <a:xfrm>
            <a:off x="1297500" y="393750"/>
            <a:ext cx="7038900" cy="152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Goodbye!</a:t>
            </a:r>
            <a:endParaRPr sz="3600"/>
          </a:p>
          <a:p>
            <a:pPr indent="0" lvl="0" marL="0" rtl="0" algn="ctr">
              <a:spcBef>
                <a:spcPts val="0"/>
              </a:spcBef>
              <a:spcAft>
                <a:spcPts val="0"/>
              </a:spcAft>
              <a:buNone/>
            </a:pPr>
            <a:r>
              <a:t/>
            </a:r>
            <a:endParaRPr sz="3600"/>
          </a:p>
        </p:txBody>
      </p:sp>
      <p:sp>
        <p:nvSpPr>
          <p:cNvPr id="248" name="Google Shape;24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9" name="Google Shape;249;p28"/>
          <p:cNvPicPr preferRelativeResize="0"/>
          <p:nvPr/>
        </p:nvPicPr>
        <p:blipFill>
          <a:blip r:embed="rId3">
            <a:alphaModFix/>
          </a:blip>
          <a:stretch>
            <a:fillRect/>
          </a:stretch>
        </p:blipFill>
        <p:spPr>
          <a:xfrm>
            <a:off x="6862100" y="1871575"/>
            <a:ext cx="2326223" cy="3271923"/>
          </a:xfrm>
          <a:prstGeom prst="rect">
            <a:avLst/>
          </a:prstGeom>
          <a:noFill/>
          <a:ln>
            <a:noFill/>
          </a:ln>
        </p:spPr>
      </p:pic>
      <p:pic>
        <p:nvPicPr>
          <p:cNvPr id="250" name="Google Shape;250;p28"/>
          <p:cNvPicPr preferRelativeResize="0"/>
          <p:nvPr/>
        </p:nvPicPr>
        <p:blipFill>
          <a:blip r:embed="rId4">
            <a:alphaModFix/>
          </a:blip>
          <a:stretch>
            <a:fillRect/>
          </a:stretch>
        </p:blipFill>
        <p:spPr>
          <a:xfrm>
            <a:off x="4522900" y="1871812"/>
            <a:ext cx="2453951" cy="3271914"/>
          </a:xfrm>
          <a:prstGeom prst="rect">
            <a:avLst/>
          </a:prstGeom>
          <a:noFill/>
          <a:ln>
            <a:noFill/>
          </a:ln>
        </p:spPr>
      </p:pic>
      <p:pic>
        <p:nvPicPr>
          <p:cNvPr id="251" name="Google Shape;251;p28"/>
          <p:cNvPicPr preferRelativeResize="0"/>
          <p:nvPr/>
        </p:nvPicPr>
        <p:blipFill>
          <a:blip r:embed="rId5">
            <a:alphaModFix/>
          </a:blip>
          <a:stretch>
            <a:fillRect/>
          </a:stretch>
        </p:blipFill>
        <p:spPr>
          <a:xfrm>
            <a:off x="2160525" y="1872050"/>
            <a:ext cx="2453956" cy="3271451"/>
          </a:xfrm>
          <a:prstGeom prst="rect">
            <a:avLst/>
          </a:prstGeom>
          <a:noFill/>
          <a:ln>
            <a:noFill/>
          </a:ln>
        </p:spPr>
      </p:pic>
      <p:pic>
        <p:nvPicPr>
          <p:cNvPr id="252" name="Google Shape;252;p28"/>
          <p:cNvPicPr preferRelativeResize="0"/>
          <p:nvPr/>
        </p:nvPicPr>
        <p:blipFill>
          <a:blip r:embed="rId6">
            <a:alphaModFix/>
          </a:blip>
          <a:stretch>
            <a:fillRect/>
          </a:stretch>
        </p:blipFill>
        <p:spPr>
          <a:xfrm>
            <a:off x="0" y="1872050"/>
            <a:ext cx="2160524" cy="32714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a:t>
            </a:r>
            <a:r>
              <a:rPr lang="en"/>
              <a:t>is Medicare Advantage?</a:t>
            </a:r>
            <a:endParaRPr/>
          </a:p>
          <a:p>
            <a:pPr indent="0" lvl="0" marL="0" rtl="0" algn="l">
              <a:spcBef>
                <a:spcPts val="0"/>
              </a:spcBef>
              <a:spcAft>
                <a:spcPts val="0"/>
              </a:spcAft>
              <a:buNone/>
            </a:pPr>
            <a:r>
              <a:t/>
            </a:r>
            <a:endParaRPr/>
          </a:p>
        </p:txBody>
      </p:sp>
      <p:sp>
        <p:nvSpPr>
          <p:cNvPr id="141" name="Google Shape;141;p14"/>
          <p:cNvSpPr txBox="1"/>
          <p:nvPr>
            <p:ph idx="1" type="body"/>
          </p:nvPr>
        </p:nvSpPr>
        <p:spPr>
          <a:xfrm>
            <a:off x="452800" y="1470800"/>
            <a:ext cx="44883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Medicare is a federal government program that offers health care coverage to individuals that are over 65, under 65 and have certain disabilities, or under under 65 and have End Stage Renal Disease.</a:t>
            </a:r>
            <a:endParaRPr/>
          </a:p>
          <a:p>
            <a:pPr indent="0" lvl="0" marL="0" rtl="0" algn="l">
              <a:spcBef>
                <a:spcPts val="1600"/>
              </a:spcBef>
              <a:spcAft>
                <a:spcPts val="0"/>
              </a:spcAft>
              <a:buNone/>
            </a:pPr>
            <a:r>
              <a:rPr lang="en"/>
              <a:t>Typically is referring to Part A and Part B</a:t>
            </a:r>
            <a:endParaRPr/>
          </a:p>
          <a:p>
            <a:pPr indent="0" lvl="0" marL="0" rtl="0" algn="l">
              <a:spcBef>
                <a:spcPts val="1600"/>
              </a:spcBef>
              <a:spcAft>
                <a:spcPts val="0"/>
              </a:spcAft>
              <a:buNone/>
            </a:pPr>
            <a:r>
              <a:rPr lang="en"/>
              <a:t>Medicare Advantage is a type of Medicare plan offered by Private Health Insurance Companies, also known as Part C</a:t>
            </a:r>
            <a:endParaRPr/>
          </a:p>
          <a:p>
            <a:pPr indent="0" lvl="0" marL="0" rtl="0" algn="l">
              <a:spcBef>
                <a:spcPts val="1600"/>
              </a:spcBef>
              <a:spcAft>
                <a:spcPts val="0"/>
              </a:spcAft>
              <a:buNone/>
            </a:pPr>
            <a:r>
              <a:rPr lang="en"/>
              <a:t>Benefits:</a:t>
            </a:r>
            <a:endParaRPr/>
          </a:p>
          <a:p>
            <a:pPr indent="-311150" lvl="0" marL="457200" rtl="0" algn="l">
              <a:spcBef>
                <a:spcPts val="1600"/>
              </a:spcBef>
              <a:spcAft>
                <a:spcPts val="0"/>
              </a:spcAft>
              <a:buSzPts val="1300"/>
              <a:buChar char="●"/>
            </a:pPr>
            <a:r>
              <a:rPr lang="en"/>
              <a:t>Prescription Drug Plan</a:t>
            </a:r>
            <a:endParaRPr/>
          </a:p>
          <a:p>
            <a:pPr indent="-311150" lvl="0" marL="457200" rtl="0" algn="l">
              <a:spcBef>
                <a:spcPts val="0"/>
              </a:spcBef>
              <a:spcAft>
                <a:spcPts val="0"/>
              </a:spcAft>
              <a:buSzPts val="1300"/>
              <a:buChar char="●"/>
            </a:pPr>
            <a:r>
              <a:rPr lang="en"/>
              <a:t>Coordinated Care</a:t>
            </a:r>
            <a:endParaRPr/>
          </a:p>
          <a:p>
            <a:pPr indent="-311150" lvl="0" marL="457200" rtl="0" algn="l">
              <a:spcBef>
                <a:spcPts val="0"/>
              </a:spcBef>
              <a:spcAft>
                <a:spcPts val="0"/>
              </a:spcAft>
              <a:buSzPts val="1300"/>
              <a:buChar char="●"/>
            </a:pPr>
            <a:r>
              <a:rPr lang="en"/>
              <a:t>Only offered in specific Service Areas</a:t>
            </a:r>
            <a:endParaRPr/>
          </a:p>
          <a:p>
            <a:pPr indent="0" lvl="0" marL="0" rtl="0" algn="l">
              <a:spcBef>
                <a:spcPts val="1600"/>
              </a:spcBef>
              <a:spcAft>
                <a:spcPts val="1600"/>
              </a:spcAft>
              <a:buNone/>
            </a:pPr>
            <a:r>
              <a:t/>
            </a:r>
            <a:endParaRPr/>
          </a:p>
        </p:txBody>
      </p:sp>
      <p:sp>
        <p:nvSpPr>
          <p:cNvPr id="142" name="Google Shape;14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3" name="Google Shape;143;p14"/>
          <p:cNvPicPr preferRelativeResize="0"/>
          <p:nvPr/>
        </p:nvPicPr>
        <p:blipFill>
          <a:blip r:embed="rId3">
            <a:alphaModFix/>
          </a:blip>
          <a:stretch>
            <a:fillRect/>
          </a:stretch>
        </p:blipFill>
        <p:spPr>
          <a:xfrm>
            <a:off x="5338713" y="2120863"/>
            <a:ext cx="3133725" cy="1457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 Collected</a:t>
            </a:r>
            <a:endParaRPr/>
          </a:p>
        </p:txBody>
      </p:sp>
      <p:sp>
        <p:nvSpPr>
          <p:cNvPr id="149" name="Google Shape;149;p15"/>
          <p:cNvSpPr txBox="1"/>
          <p:nvPr>
            <p:ph idx="1" type="body"/>
          </p:nvPr>
        </p:nvSpPr>
        <p:spPr>
          <a:xfrm>
            <a:off x="1297500" y="1307850"/>
            <a:ext cx="7038900" cy="3171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lang="en" sz="1700"/>
              <a:t>Centers of Medicare &amp; Medicaid Services </a:t>
            </a:r>
            <a:endParaRPr sz="1700"/>
          </a:p>
          <a:p>
            <a:pPr indent="-336550" lvl="1" marL="914400" rtl="0" algn="l">
              <a:spcBef>
                <a:spcPts val="0"/>
              </a:spcBef>
              <a:spcAft>
                <a:spcPts val="0"/>
              </a:spcAft>
              <a:buSzPts val="1700"/>
              <a:buAutoNum type="alphaLcPeriod"/>
            </a:pPr>
            <a:r>
              <a:rPr lang="en" sz="1700"/>
              <a:t>Monthly Enrollment by Contract/Plan/State/County</a:t>
            </a:r>
            <a:endParaRPr sz="1700"/>
          </a:p>
          <a:p>
            <a:pPr indent="-336550" lvl="1" marL="914400" rtl="0" algn="l">
              <a:spcBef>
                <a:spcPts val="0"/>
              </a:spcBef>
              <a:spcAft>
                <a:spcPts val="0"/>
              </a:spcAft>
              <a:buSzPts val="1700"/>
              <a:buAutoNum type="alphaLcPeriod"/>
            </a:pPr>
            <a:r>
              <a:rPr lang="en" sz="1700"/>
              <a:t>July Data for 2014-2018</a:t>
            </a:r>
            <a:br>
              <a:rPr lang="en" sz="1700"/>
            </a:br>
            <a:endParaRPr sz="1700"/>
          </a:p>
          <a:p>
            <a:pPr indent="-336550" lvl="0" marL="457200" rtl="0" algn="l">
              <a:spcBef>
                <a:spcPts val="0"/>
              </a:spcBef>
              <a:spcAft>
                <a:spcPts val="0"/>
              </a:spcAft>
              <a:buSzPts val="1700"/>
              <a:buAutoNum type="arabicPeriod"/>
            </a:pPr>
            <a:r>
              <a:rPr lang="en" sz="1700"/>
              <a:t>US Census</a:t>
            </a:r>
            <a:endParaRPr sz="1700"/>
          </a:p>
          <a:p>
            <a:pPr indent="-336550" lvl="1" marL="914400" rtl="0" algn="l">
              <a:spcBef>
                <a:spcPts val="0"/>
              </a:spcBef>
              <a:spcAft>
                <a:spcPts val="0"/>
              </a:spcAft>
              <a:buSzPts val="1700"/>
              <a:buAutoNum type="alphaLcPeriod"/>
            </a:pPr>
            <a:r>
              <a:rPr lang="en" sz="1700"/>
              <a:t>Population Estimates by Characteristics</a:t>
            </a:r>
            <a:endParaRPr sz="1700"/>
          </a:p>
          <a:p>
            <a:pPr indent="-336550" lvl="1" marL="914400" rtl="0" algn="l">
              <a:spcBef>
                <a:spcPts val="0"/>
              </a:spcBef>
              <a:spcAft>
                <a:spcPts val="0"/>
              </a:spcAft>
              <a:buSzPts val="1700"/>
              <a:buAutoNum type="alphaLcPeriod"/>
            </a:pPr>
            <a:r>
              <a:rPr lang="en" sz="1700"/>
              <a:t>Income Data</a:t>
            </a:r>
            <a:br>
              <a:rPr lang="en" sz="1700"/>
            </a:br>
            <a:endParaRPr sz="1700"/>
          </a:p>
          <a:p>
            <a:pPr indent="-336550" lvl="0" marL="457200" rtl="0" algn="l">
              <a:spcBef>
                <a:spcPts val="0"/>
              </a:spcBef>
              <a:spcAft>
                <a:spcPts val="0"/>
              </a:spcAft>
              <a:buSzPts val="1700"/>
              <a:buAutoNum type="arabicPeriod"/>
            </a:pPr>
            <a:r>
              <a:rPr lang="en" sz="1700"/>
              <a:t>Latitude and </a:t>
            </a:r>
            <a:r>
              <a:rPr lang="en" sz="1700"/>
              <a:t>Longitude</a:t>
            </a:r>
            <a:r>
              <a:rPr lang="en" sz="1700"/>
              <a:t> by County</a:t>
            </a:r>
            <a:endParaRPr sz="1700"/>
          </a:p>
          <a:p>
            <a:pPr indent="0" lvl="0" marL="457200" rtl="0" algn="l">
              <a:spcBef>
                <a:spcPts val="1600"/>
              </a:spcBef>
              <a:spcAft>
                <a:spcPts val="1600"/>
              </a:spcAft>
              <a:buNone/>
            </a:pPr>
            <a:r>
              <a:t/>
            </a:r>
            <a:endParaRPr sz="1700"/>
          </a:p>
        </p:txBody>
      </p:sp>
      <p:sp>
        <p:nvSpPr>
          <p:cNvPr id="150" name="Google Shape;15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 Before</a:t>
            </a:r>
            <a:endParaRPr/>
          </a:p>
          <a:p>
            <a:pPr indent="0" lvl="0" marL="0" rtl="0" algn="l">
              <a:spcBef>
                <a:spcPts val="0"/>
              </a:spcBef>
              <a:spcAft>
                <a:spcPts val="0"/>
              </a:spcAft>
              <a:buNone/>
            </a:pPr>
            <a:r>
              <a:t/>
            </a:r>
            <a:endParaRPr/>
          </a:p>
        </p:txBody>
      </p:sp>
      <p:sp>
        <p:nvSpPr>
          <p:cNvPr id="156" name="Google Shape;15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7" name="Google Shape;157;p16"/>
          <p:cNvPicPr preferRelativeResize="0"/>
          <p:nvPr/>
        </p:nvPicPr>
        <p:blipFill>
          <a:blip r:embed="rId4">
            <a:alphaModFix/>
          </a:blip>
          <a:stretch>
            <a:fillRect/>
          </a:stretch>
        </p:blipFill>
        <p:spPr>
          <a:xfrm>
            <a:off x="1297500" y="1401150"/>
            <a:ext cx="6949825" cy="3542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 Code</a:t>
            </a:r>
            <a:endParaRPr/>
          </a:p>
        </p:txBody>
      </p:sp>
      <p:sp>
        <p:nvSpPr>
          <p:cNvPr id="163" name="Google Shape;16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4" name="Google Shape;164;p17"/>
          <p:cNvPicPr preferRelativeResize="0"/>
          <p:nvPr/>
        </p:nvPicPr>
        <p:blipFill>
          <a:blip r:embed="rId3">
            <a:alphaModFix/>
          </a:blip>
          <a:stretch>
            <a:fillRect/>
          </a:stretch>
        </p:blipFill>
        <p:spPr>
          <a:xfrm>
            <a:off x="381000" y="1965425"/>
            <a:ext cx="8382000" cy="1524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 After</a:t>
            </a:r>
            <a:endParaRPr/>
          </a:p>
        </p:txBody>
      </p:sp>
      <p:sp>
        <p:nvSpPr>
          <p:cNvPr id="170" name="Google Shape;17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1" name="Google Shape;171;p18"/>
          <p:cNvPicPr preferRelativeResize="0"/>
          <p:nvPr/>
        </p:nvPicPr>
        <p:blipFill>
          <a:blip r:embed="rId3">
            <a:alphaModFix/>
          </a:blip>
          <a:stretch>
            <a:fillRect/>
          </a:stretch>
        </p:blipFill>
        <p:spPr>
          <a:xfrm>
            <a:off x="1530800" y="1055225"/>
            <a:ext cx="4773049" cy="3510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Where</a:t>
            </a:r>
            <a:r>
              <a:rPr lang="en" sz="2200"/>
              <a:t> do Medicare Advantage members live?</a:t>
            </a:r>
            <a:endParaRPr sz="2200"/>
          </a:p>
        </p:txBody>
      </p:sp>
      <p:sp>
        <p:nvSpPr>
          <p:cNvPr id="177" name="Google Shape;177;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8" name="Google Shape;178;p19"/>
          <p:cNvPicPr preferRelativeResize="0"/>
          <p:nvPr/>
        </p:nvPicPr>
        <p:blipFill>
          <a:blip r:embed="rId3">
            <a:alphaModFix/>
          </a:blip>
          <a:stretch>
            <a:fillRect/>
          </a:stretch>
        </p:blipFill>
        <p:spPr>
          <a:xfrm>
            <a:off x="1253678" y="1307850"/>
            <a:ext cx="7452321" cy="3477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Where</a:t>
            </a:r>
            <a:r>
              <a:rPr lang="en"/>
              <a:t> do Medicare Advantage members live?</a:t>
            </a:r>
            <a:endParaRPr/>
          </a:p>
        </p:txBody>
      </p:sp>
      <p:sp>
        <p:nvSpPr>
          <p:cNvPr id="184" name="Google Shape;184;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85" name="Google Shape;1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6" name="Google Shape;186;p20"/>
          <p:cNvPicPr preferRelativeResize="0"/>
          <p:nvPr/>
        </p:nvPicPr>
        <p:blipFill>
          <a:blip r:embed="rId3">
            <a:alphaModFix/>
          </a:blip>
          <a:stretch>
            <a:fillRect/>
          </a:stretch>
        </p:blipFill>
        <p:spPr>
          <a:xfrm>
            <a:off x="298100" y="1471450"/>
            <a:ext cx="8547800" cy="3358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Where</a:t>
            </a:r>
            <a:r>
              <a:rPr lang="en"/>
              <a:t> do Medicare Advantage members live?</a:t>
            </a:r>
            <a:endParaRPr/>
          </a:p>
        </p:txBody>
      </p:sp>
      <p:sp>
        <p:nvSpPr>
          <p:cNvPr id="192" name="Google Shape;1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3" name="Google Shape;193;p21"/>
          <p:cNvPicPr preferRelativeResize="0"/>
          <p:nvPr/>
        </p:nvPicPr>
        <p:blipFill>
          <a:blip r:embed="rId3">
            <a:alphaModFix/>
          </a:blip>
          <a:stretch>
            <a:fillRect/>
          </a:stretch>
        </p:blipFill>
        <p:spPr>
          <a:xfrm>
            <a:off x="3157050" y="1307850"/>
            <a:ext cx="5562676" cy="3123374"/>
          </a:xfrm>
          <a:prstGeom prst="rect">
            <a:avLst/>
          </a:prstGeom>
          <a:noFill/>
          <a:ln>
            <a:noFill/>
          </a:ln>
        </p:spPr>
      </p:pic>
      <p:sp>
        <p:nvSpPr>
          <p:cNvPr id="194" name="Google Shape;194;p21"/>
          <p:cNvSpPr txBox="1"/>
          <p:nvPr>
            <p:ph idx="1" type="body"/>
          </p:nvPr>
        </p:nvSpPr>
        <p:spPr>
          <a:xfrm>
            <a:off x="230575" y="1496625"/>
            <a:ext cx="2766900" cy="3386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What does the Medicare usage look like in the most populous counties? </a:t>
            </a:r>
            <a:endParaRPr sz="1800"/>
          </a:p>
          <a:p>
            <a:pPr indent="-317500" lvl="1" marL="914400" marR="0" rtl="0" algn="l">
              <a:lnSpc>
                <a:spcPct val="115000"/>
              </a:lnSpc>
              <a:spcBef>
                <a:spcPts val="0"/>
              </a:spcBef>
              <a:spcAft>
                <a:spcPts val="0"/>
              </a:spcAft>
              <a:buSzPts val="1400"/>
              <a:buChar char="➢"/>
            </a:pPr>
            <a:r>
              <a:rPr lang="en" sz="1400"/>
              <a:t>Mean = 14.059%</a:t>
            </a:r>
            <a:endParaRPr sz="1400"/>
          </a:p>
          <a:p>
            <a:pPr indent="-317500" lvl="1" marL="914400" marR="0" rtl="0" algn="l">
              <a:lnSpc>
                <a:spcPct val="115000"/>
              </a:lnSpc>
              <a:spcBef>
                <a:spcPts val="0"/>
              </a:spcBef>
              <a:spcAft>
                <a:spcPts val="0"/>
              </a:spcAft>
              <a:buSzPts val="1400"/>
              <a:buChar char="➢"/>
            </a:pPr>
            <a:r>
              <a:rPr lang="en" sz="1400"/>
              <a:t>Std Dev = 3.99%</a:t>
            </a:r>
            <a:endParaRPr sz="1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